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81" r:id="rId1"/>
  </p:sldMasterIdLst>
  <p:notesMasterIdLst>
    <p:notesMasterId r:id="rId11"/>
  </p:notesMasterIdLst>
  <p:sldIdLst>
    <p:sldId id="256" r:id="rId2"/>
    <p:sldId id="257" r:id="rId3"/>
    <p:sldId id="315" r:id="rId4"/>
    <p:sldId id="311" r:id="rId5"/>
    <p:sldId id="312" r:id="rId6"/>
    <p:sldId id="309" r:id="rId7"/>
    <p:sldId id="303" r:id="rId8"/>
    <p:sldId id="316" r:id="rId9"/>
    <p:sldId id="304" r:id="rId1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5234CB6-8299-4536-8DDE-D89B0726A323}">
  <a:tblStyle styleId="{C5234CB6-8299-4536-8DDE-D89B0726A32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954" autoAdjust="0"/>
    <p:restoredTop sz="94660"/>
  </p:normalViewPr>
  <p:slideViewPr>
    <p:cSldViewPr snapToGrid="0">
      <p:cViewPr varScale="1">
        <p:scale>
          <a:sx n="83" d="100"/>
          <a:sy n="83" d="100"/>
        </p:scale>
        <p:origin x="113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jfif>
</file>

<file path=ppt/media/image3.jfif>
</file>

<file path=ppt/media/image4.jpg>
</file>

<file path=ppt/media/image5.jfif>
</file>

<file path=ppt/media/image6.jfif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8d86ff3bbe_0_8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8d86ff3bbe_0_8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5715459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3321936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7414322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3014460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949529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895F7-7654-4BF7-A4AC-222540A06E91}" type="datetimeFigureOut">
              <a:rPr lang="tr-TR" smtClean="0"/>
              <a:t>12.12.2021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74B19-8E6F-47B5-95F4-E183B040EE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7058671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895F7-7654-4BF7-A4AC-222540A06E91}" type="datetimeFigureOut">
              <a:rPr lang="tr-TR" smtClean="0"/>
              <a:t>12.12.2021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74B19-8E6F-47B5-95F4-E183B040EE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1393484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895F7-7654-4BF7-A4AC-222540A06E91}" type="datetimeFigureOut">
              <a:rPr lang="tr-TR" smtClean="0"/>
              <a:t>12.12.2021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74B19-8E6F-47B5-95F4-E183B040EE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7545329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17525" y="548746"/>
            <a:ext cx="460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17525" y="1273654"/>
            <a:ext cx="7709100" cy="31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98990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895F7-7654-4BF7-A4AC-222540A06E91}" type="datetimeFigureOut">
              <a:rPr lang="tr-TR" smtClean="0"/>
              <a:t>12.12.2021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74B19-8E6F-47B5-95F4-E183B040EE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6973448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895F7-7654-4BF7-A4AC-222540A06E91}" type="datetimeFigureOut">
              <a:rPr lang="tr-TR" smtClean="0"/>
              <a:t>12.12.2021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74B19-8E6F-47B5-95F4-E183B040EE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2930848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895F7-7654-4BF7-A4AC-222540A06E91}" type="datetimeFigureOut">
              <a:rPr lang="tr-TR" smtClean="0"/>
              <a:t>12.12.2021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74B19-8E6F-47B5-95F4-E183B040EE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1434243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895F7-7654-4BF7-A4AC-222540A06E91}" type="datetimeFigureOut">
              <a:rPr lang="tr-TR" smtClean="0"/>
              <a:t>12.12.2021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74B19-8E6F-47B5-95F4-E183B040EE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7615326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895F7-7654-4BF7-A4AC-222540A06E91}" type="datetimeFigureOut">
              <a:rPr lang="tr-TR" smtClean="0"/>
              <a:t>12.12.2021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74B19-8E6F-47B5-95F4-E183B040EE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4725645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895F7-7654-4BF7-A4AC-222540A06E91}" type="datetimeFigureOut">
              <a:rPr lang="tr-TR" smtClean="0"/>
              <a:t>12.12.2021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74B19-8E6F-47B5-95F4-E183B040EE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86134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895F7-7654-4BF7-A4AC-222540A06E91}" type="datetimeFigureOut">
              <a:rPr lang="tr-TR" smtClean="0"/>
              <a:t>12.12.2021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74B19-8E6F-47B5-95F4-E183B040EE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9085968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895F7-7654-4BF7-A4AC-222540A06E91}" type="datetimeFigureOut">
              <a:rPr lang="tr-TR" smtClean="0"/>
              <a:t>12.12.2021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74B19-8E6F-47B5-95F4-E183B040EE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8509622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3970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  <p:sldLayoutId id="2147483788" r:id="rId7"/>
    <p:sldLayoutId id="2147483789" r:id="rId8"/>
    <p:sldLayoutId id="2147483790" r:id="rId9"/>
    <p:sldLayoutId id="2147483791" r:id="rId10"/>
    <p:sldLayoutId id="2147483792" r:id="rId11"/>
    <p:sldLayoutId id="2147483793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7" Type="http://schemas.openxmlformats.org/officeDocument/2006/relationships/image" Target="../media/image6.jf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jfif"/><Relationship Id="rId5" Type="http://schemas.openxmlformats.org/officeDocument/2006/relationships/image" Target="../media/image4.jpg"/><Relationship Id="rId4" Type="http://schemas.openxmlformats.org/officeDocument/2006/relationships/image" Target="../media/image3.jf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ra of Sustainability in the Auto Industry - ATCO Industries">
            <a:extLst>
              <a:ext uri="{FF2B5EF4-FFF2-40B4-BE49-F238E27FC236}">
                <a16:creationId xmlns:a16="http://schemas.microsoft.com/office/drawing/2014/main" id="{41062208-95BA-488C-88BB-D30AA90805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2"/>
          <a:stretch/>
        </p:blipFill>
        <p:spPr bwMode="auto">
          <a:xfrm>
            <a:off x="-59101" y="0"/>
            <a:ext cx="9143980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322" name="Google Shape;322;p32"/>
          <p:cNvSpPr txBox="1">
            <a:spLocks noGrp="1"/>
          </p:cNvSpPr>
          <p:nvPr>
            <p:ph type="ctrTitle"/>
          </p:nvPr>
        </p:nvSpPr>
        <p:spPr>
          <a:xfrm>
            <a:off x="6166395" y="3004462"/>
            <a:ext cx="2862344" cy="704650"/>
          </a:xfrm>
          <a:prstGeom prst="rect">
            <a:avLst/>
          </a:prstGeom>
        </p:spPr>
        <p:txBody>
          <a:bodyPr spcFirstLastPara="1" lIns="91425" tIns="91425" rIns="91425" bIns="91425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SPARKLE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tr-TR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3" name="Google Shape;323;p32"/>
          <p:cNvSpPr txBox="1">
            <a:spLocks noGrp="1"/>
          </p:cNvSpPr>
          <p:nvPr>
            <p:ph type="subTitle" idx="1"/>
          </p:nvPr>
        </p:nvSpPr>
        <p:spPr>
          <a:xfrm>
            <a:off x="5973718" y="3976577"/>
            <a:ext cx="3247697" cy="512463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Share Your Experience!</a:t>
            </a:r>
            <a:endParaRPr lang="tr-TR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3"/>
          <p:cNvSpPr txBox="1">
            <a:spLocks noGrp="1"/>
          </p:cNvSpPr>
          <p:nvPr>
            <p:ph type="title"/>
          </p:nvPr>
        </p:nvSpPr>
        <p:spPr>
          <a:xfrm>
            <a:off x="440821" y="256154"/>
            <a:ext cx="460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THIS IS OUR TEAM</a:t>
            </a:r>
            <a:endParaRPr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A person with dark hair&#10;&#10;Description automatically generated with low confidence">
            <a:extLst>
              <a:ext uri="{FF2B5EF4-FFF2-40B4-BE49-F238E27FC236}">
                <a16:creationId xmlns:a16="http://schemas.microsoft.com/office/drawing/2014/main" id="{8F8938B7-278D-4AF7-AD82-79140CA5DC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8656" y="1487666"/>
            <a:ext cx="1600200" cy="1600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12700">
            <a:bevelT w="95250" h="31750"/>
            <a:contourClr>
              <a:schemeClr val="tx1"/>
            </a:contourClr>
          </a:sp3d>
        </p:spPr>
      </p:pic>
      <p:pic>
        <p:nvPicPr>
          <p:cNvPr id="5" name="Picture 4" descr="A picture containing person, wall, clothing, indoor&#10;&#10;Description automatically generated">
            <a:extLst>
              <a:ext uri="{FF2B5EF4-FFF2-40B4-BE49-F238E27FC236}">
                <a16:creationId xmlns:a16="http://schemas.microsoft.com/office/drawing/2014/main" id="{01D33248-774D-4143-B4B1-592FE6B41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17" y="1487666"/>
            <a:ext cx="1600200" cy="1600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dist="292100" dir="5400000" sx="-80000" sy="-18000" rotWithShape="0">
              <a:srgbClr val="000000">
                <a:alpha val="0"/>
              </a:srgbClr>
            </a:outerShdw>
            <a:reflection blurRad="1270000" stA="0" endPos="65000" dist="50800" dir="5400000" sy="-100000" algn="bl" rotWithShape="0"/>
            <a:softEdge rad="0"/>
          </a:effectLst>
          <a:scene3d>
            <a:camera prst="orthographicFront"/>
            <a:lightRig rig="contrasting" dir="t">
              <a:rot lat="0" lon="0" rev="3000000"/>
            </a:lightRig>
          </a:scene3d>
          <a:sp3d contourW="12700">
            <a:extrusionClr>
              <a:schemeClr val="bg1"/>
            </a:extrusionClr>
            <a:contourClr>
              <a:schemeClr val="tx1"/>
            </a:contourClr>
          </a:sp3d>
        </p:spPr>
      </p:pic>
      <p:pic>
        <p:nvPicPr>
          <p:cNvPr id="7" name="Picture 6" descr="A person with long hair&#10;&#10;Description automatically generated with low confidence">
            <a:extLst>
              <a:ext uri="{FF2B5EF4-FFF2-40B4-BE49-F238E27FC236}">
                <a16:creationId xmlns:a16="http://schemas.microsoft.com/office/drawing/2014/main" id="{612D89A1-756A-46A5-B0CD-30D1A52AD7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0295" y="1487666"/>
            <a:ext cx="1600200" cy="1600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12700">
            <a:bevelT w="95250" h="31750"/>
            <a:contourClr>
              <a:schemeClr val="tx1"/>
            </a:contourClr>
          </a:sp3d>
        </p:spPr>
      </p:pic>
      <p:pic>
        <p:nvPicPr>
          <p:cNvPr id="13" name="Picture 12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62111AE7-432D-4842-9F38-4BF17FA431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52001" y="1487666"/>
            <a:ext cx="1600200" cy="1600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12700">
            <a:bevelT w="95250" h="31750"/>
            <a:contourClr>
              <a:schemeClr val="tx1"/>
            </a:contourClr>
          </a:sp3d>
        </p:spPr>
      </p:pic>
      <p:pic>
        <p:nvPicPr>
          <p:cNvPr id="15" name="Picture 14" descr="A picture containing text, person, indoor, person&#10;&#10;Description automatically generated">
            <a:extLst>
              <a:ext uri="{FF2B5EF4-FFF2-40B4-BE49-F238E27FC236}">
                <a16:creationId xmlns:a16="http://schemas.microsoft.com/office/drawing/2014/main" id="{D0524984-46FA-495D-A693-6D4226EF99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36148" y="1487666"/>
            <a:ext cx="1600200" cy="1600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12700">
            <a:bevelT w="95250" h="31750"/>
            <a:contourClr>
              <a:schemeClr val="tx1"/>
            </a:contourClr>
          </a:sp3d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865F445-C49C-4FD2-9D65-71147DBB0EEC}"/>
              </a:ext>
            </a:extLst>
          </p:cNvPr>
          <p:cNvSpPr txBox="1"/>
          <p:nvPr/>
        </p:nvSpPr>
        <p:spPr>
          <a:xfrm>
            <a:off x="145117" y="3325400"/>
            <a:ext cx="156805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Beyda </a:t>
            </a:r>
            <a:r>
              <a:rPr lang="en-US" dirty="0" err="1">
                <a:solidFill>
                  <a:schemeClr val="tx1"/>
                </a:solidFill>
              </a:rPr>
              <a:t>Soyseven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Trakya University</a:t>
            </a:r>
          </a:p>
          <a:p>
            <a:r>
              <a:rPr lang="en-US" dirty="0">
                <a:solidFill>
                  <a:schemeClr val="tx1"/>
                </a:solidFill>
              </a:rPr>
              <a:t>    CE &amp; Math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Frontend</a:t>
            </a:r>
            <a:r>
              <a:rPr lang="en-US" dirty="0">
                <a:solidFill>
                  <a:schemeClr val="tx1"/>
                </a:solidFill>
              </a:rPr>
              <a:t>  </a:t>
            </a:r>
          </a:p>
          <a:p>
            <a:endParaRPr lang="tr-T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CC9D85-D00D-497E-8C96-AFEDCE57A2E5}"/>
              </a:ext>
            </a:extLst>
          </p:cNvPr>
          <p:cNvSpPr txBox="1"/>
          <p:nvPr/>
        </p:nvSpPr>
        <p:spPr>
          <a:xfrm>
            <a:off x="1621829" y="3325400"/>
            <a:ext cx="189702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Eda </a:t>
            </a:r>
            <a:r>
              <a:rPr lang="en-US" dirty="0" err="1">
                <a:solidFill>
                  <a:schemeClr val="tx1"/>
                </a:solidFill>
              </a:rPr>
              <a:t>Fırat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 err="1">
                <a:solidFill>
                  <a:schemeClr val="tx1"/>
                </a:solidFill>
              </a:rPr>
              <a:t>Medipol</a:t>
            </a:r>
            <a:r>
              <a:rPr lang="en-US" dirty="0">
                <a:solidFill>
                  <a:schemeClr val="tx1"/>
                </a:solidFill>
              </a:rPr>
              <a:t> University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CE &amp; IE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Marketing</a:t>
            </a:r>
            <a:endParaRPr lang="tr-TR" b="1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F810752-EB24-486F-993B-7334A7D0E950}"/>
              </a:ext>
            </a:extLst>
          </p:cNvPr>
          <p:cNvSpPr txBox="1"/>
          <p:nvPr/>
        </p:nvSpPr>
        <p:spPr>
          <a:xfrm flipH="1">
            <a:off x="3420587" y="3325400"/>
            <a:ext cx="23028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Kevser Kendir</a:t>
            </a:r>
          </a:p>
          <a:p>
            <a:pPr algn="ctr"/>
            <a:r>
              <a:rPr lang="en-US" dirty="0" err="1">
                <a:solidFill>
                  <a:schemeClr val="tx1"/>
                </a:solidFill>
              </a:rPr>
              <a:t>Maltepe</a:t>
            </a:r>
            <a:r>
              <a:rPr lang="en-US" dirty="0">
                <a:solidFill>
                  <a:schemeClr val="tx1"/>
                </a:solidFill>
              </a:rPr>
              <a:t> University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CE &amp; IE 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Business Development</a:t>
            </a:r>
            <a:endParaRPr lang="tr-TR" b="1" dirty="0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820BB3B-23DC-4124-98B4-3A49EBE4DF3F}"/>
              </a:ext>
            </a:extLst>
          </p:cNvPr>
          <p:cNvSpPr txBox="1"/>
          <p:nvPr/>
        </p:nvSpPr>
        <p:spPr>
          <a:xfrm>
            <a:off x="5473616" y="3325400"/>
            <a:ext cx="17252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M. </a:t>
            </a:r>
            <a:r>
              <a:rPr lang="en-US" dirty="0" err="1">
                <a:solidFill>
                  <a:schemeClr val="tx1"/>
                </a:solidFill>
              </a:rPr>
              <a:t>Arif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Bağcı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Trakya University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CE &amp; Math 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Backend  </a:t>
            </a:r>
            <a:endParaRPr lang="tr-TR" b="1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8E58FC2-F086-43CA-B640-16EC6BE15DA3}"/>
              </a:ext>
            </a:extLst>
          </p:cNvPr>
          <p:cNvSpPr txBox="1"/>
          <p:nvPr/>
        </p:nvSpPr>
        <p:spPr>
          <a:xfrm>
            <a:off x="7136348" y="3325400"/>
            <a:ext cx="197522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Oğuz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Uğurdoğan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Trakya University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Computer Engineering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Backend</a:t>
            </a:r>
            <a:endParaRPr lang="tr-TR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C71E434-7905-449F-88B5-4E013E7664AE}"/>
              </a:ext>
            </a:extLst>
          </p:cNvPr>
          <p:cNvGrpSpPr/>
          <p:nvPr/>
        </p:nvGrpSpPr>
        <p:grpSpPr>
          <a:xfrm>
            <a:off x="158689" y="637299"/>
            <a:ext cx="1828801" cy="1828800"/>
            <a:chOff x="0" y="0"/>
            <a:chExt cx="890933" cy="890933"/>
          </a:xfrm>
        </p:grpSpPr>
        <p:pic>
          <p:nvPicPr>
            <p:cNvPr id="5" name="Picture 4" descr="Icon&#10;&#10;Description automatically generated">
              <a:extLst>
                <a:ext uri="{FF2B5EF4-FFF2-40B4-BE49-F238E27FC236}">
                  <a16:creationId xmlns:a16="http://schemas.microsoft.com/office/drawing/2014/main" id="{5E87D9AC-A06C-48FD-ACA2-E636343003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005" y="108321"/>
              <a:ext cx="776461" cy="776461"/>
            </a:xfrm>
            <a:prstGeom prst="rect">
              <a:avLst/>
            </a:prstGeom>
          </p:spPr>
        </p:pic>
        <p:pic>
          <p:nvPicPr>
            <p:cNvPr id="6" name="Picture 5" descr="Icon&#10;&#10;Description automatically generated">
              <a:extLst>
                <a:ext uri="{FF2B5EF4-FFF2-40B4-BE49-F238E27FC236}">
                  <a16:creationId xmlns:a16="http://schemas.microsoft.com/office/drawing/2014/main" id="{DD640C94-57BA-4EEA-A7F3-C53D6DF2DC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890933" cy="890933"/>
            </a:xfrm>
            <a:prstGeom prst="rect">
              <a:avLst/>
            </a:prstGeom>
          </p:spPr>
        </p:pic>
      </p:grp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DBA95CAB-FC1E-46FC-9ECD-FE7084E83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2" r="2" b="2"/>
          <a:stretch/>
        </p:blipFill>
        <p:spPr>
          <a:xfrm>
            <a:off x="2514697" y="742160"/>
            <a:ext cx="1834343" cy="182880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4572E71-9F09-441E-8E0D-E37A92345738}"/>
              </a:ext>
            </a:extLst>
          </p:cNvPr>
          <p:cNvSpPr txBox="1"/>
          <p:nvPr/>
        </p:nvSpPr>
        <p:spPr>
          <a:xfrm flipH="1">
            <a:off x="462703" y="2677401"/>
            <a:ext cx="12120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</a:rPr>
              <a:t>EMMA</a:t>
            </a:r>
            <a:r>
              <a:rPr lang="en-US" dirty="0">
                <a:solidFill>
                  <a:schemeClr val="tx1"/>
                </a:solidFill>
              </a:rPr>
              <a:t> </a:t>
            </a:r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073161-A3AC-47E2-B67D-C617B2805EB0}"/>
              </a:ext>
            </a:extLst>
          </p:cNvPr>
          <p:cNvSpPr txBox="1"/>
          <p:nvPr/>
        </p:nvSpPr>
        <p:spPr>
          <a:xfrm flipH="1">
            <a:off x="2791758" y="2677401"/>
            <a:ext cx="14525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</a:rPr>
              <a:t>LUCAS</a:t>
            </a:r>
            <a:endParaRPr lang="tr-TR" sz="2400" b="1" dirty="0">
              <a:solidFill>
                <a:srgbClr val="00B05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C7DBA0-A80F-49BF-8D59-B69A01370D2E}"/>
              </a:ext>
            </a:extLst>
          </p:cNvPr>
          <p:cNvSpPr txBox="1"/>
          <p:nvPr/>
        </p:nvSpPr>
        <p:spPr>
          <a:xfrm>
            <a:off x="166805" y="3246788"/>
            <a:ext cx="27350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-</a:t>
            </a:r>
            <a:r>
              <a:rPr lang="en-US" sz="2000" b="1" dirty="0">
                <a:solidFill>
                  <a:schemeClr val="tx1"/>
                </a:solidFill>
              </a:rPr>
              <a:t>22 Years Old.</a:t>
            </a:r>
          </a:p>
          <a:p>
            <a:pPr marL="285750" indent="-285750">
              <a:buFontTx/>
              <a:buChar char="-"/>
            </a:pPr>
            <a:r>
              <a:rPr lang="en-US" sz="2000" b="1" dirty="0">
                <a:solidFill>
                  <a:schemeClr val="tx1"/>
                </a:solidFill>
              </a:rPr>
              <a:t>- CE Student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8CDFD2-87BC-4AAB-B03A-DB8FBA153A39}"/>
              </a:ext>
            </a:extLst>
          </p:cNvPr>
          <p:cNvSpPr txBox="1"/>
          <p:nvPr/>
        </p:nvSpPr>
        <p:spPr>
          <a:xfrm>
            <a:off x="2791758" y="3246788"/>
            <a:ext cx="24847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-31 Years Old.</a:t>
            </a:r>
          </a:p>
          <a:p>
            <a:r>
              <a:rPr lang="en-US" sz="2000" b="1" dirty="0">
                <a:solidFill>
                  <a:schemeClr val="tx1"/>
                </a:solidFill>
              </a:rPr>
              <a:t>- IT Manger </a:t>
            </a:r>
          </a:p>
          <a:p>
            <a:endParaRPr lang="tr-TR" dirty="0">
              <a:solidFill>
                <a:schemeClr val="tx1"/>
              </a:solidFill>
            </a:endParaRPr>
          </a:p>
        </p:txBody>
      </p:sp>
      <p:pic>
        <p:nvPicPr>
          <p:cNvPr id="12" name="Picture 11" descr="A person and person standing in front of a car&#10;&#10;Description automatically generated with low confidence">
            <a:extLst>
              <a:ext uri="{FF2B5EF4-FFF2-40B4-BE49-F238E27FC236}">
                <a16:creationId xmlns:a16="http://schemas.microsoft.com/office/drawing/2014/main" id="{4C09F4E7-EA2C-4952-A960-41674174B3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5803" y="812362"/>
            <a:ext cx="3880006" cy="351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653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17553C-575F-4C09-8381-DFBDD5BB7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02" y="816102"/>
            <a:ext cx="3244888" cy="128930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defTabSz="914400">
              <a:spcBef>
                <a:spcPct val="0"/>
              </a:spcBef>
            </a:pPr>
            <a:r>
              <a:rPr lang="en-US" sz="3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Emma’s </a:t>
            </a:r>
            <a:r>
              <a:rPr lang="en-US" sz="3100" b="1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Needs, Expectations, a</a:t>
            </a:r>
            <a:r>
              <a:rPr lang="en-US" sz="3100" b="1" dirty="0"/>
              <a:t>nd Pain Points</a:t>
            </a:r>
            <a:br>
              <a:rPr lang="en-US" sz="26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2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1930317"/>
            <a:ext cx="2441321" cy="13716"/>
          </a:xfrm>
          <a:custGeom>
            <a:avLst/>
            <a:gdLst>
              <a:gd name="connsiteX0" fmla="*/ 0 w 2441321"/>
              <a:gd name="connsiteY0" fmla="*/ 0 h 13716"/>
              <a:gd name="connsiteX1" fmla="*/ 585917 w 2441321"/>
              <a:gd name="connsiteY1" fmla="*/ 0 h 13716"/>
              <a:gd name="connsiteX2" fmla="*/ 1196247 w 2441321"/>
              <a:gd name="connsiteY2" fmla="*/ 0 h 13716"/>
              <a:gd name="connsiteX3" fmla="*/ 1806578 w 2441321"/>
              <a:gd name="connsiteY3" fmla="*/ 0 h 13716"/>
              <a:gd name="connsiteX4" fmla="*/ 2441321 w 2441321"/>
              <a:gd name="connsiteY4" fmla="*/ 0 h 13716"/>
              <a:gd name="connsiteX5" fmla="*/ 2441321 w 2441321"/>
              <a:gd name="connsiteY5" fmla="*/ 13716 h 13716"/>
              <a:gd name="connsiteX6" fmla="*/ 1830991 w 2441321"/>
              <a:gd name="connsiteY6" fmla="*/ 13716 h 13716"/>
              <a:gd name="connsiteX7" fmla="*/ 1269487 w 2441321"/>
              <a:gd name="connsiteY7" fmla="*/ 13716 h 13716"/>
              <a:gd name="connsiteX8" fmla="*/ 707983 w 2441321"/>
              <a:gd name="connsiteY8" fmla="*/ 13716 h 13716"/>
              <a:gd name="connsiteX9" fmla="*/ 0 w 2441321"/>
              <a:gd name="connsiteY9" fmla="*/ 13716 h 13716"/>
              <a:gd name="connsiteX10" fmla="*/ 0 w 2441321"/>
              <a:gd name="connsiteY10" fmla="*/ 0 h 13716"/>
              <a:gd name="connsiteX0" fmla="*/ 0 w 2441321"/>
              <a:gd name="connsiteY0" fmla="*/ 0 h 13716"/>
              <a:gd name="connsiteX1" fmla="*/ 585917 w 2441321"/>
              <a:gd name="connsiteY1" fmla="*/ 0 h 13716"/>
              <a:gd name="connsiteX2" fmla="*/ 1123008 w 2441321"/>
              <a:gd name="connsiteY2" fmla="*/ 0 h 13716"/>
              <a:gd name="connsiteX3" fmla="*/ 1782164 w 2441321"/>
              <a:gd name="connsiteY3" fmla="*/ 0 h 13716"/>
              <a:gd name="connsiteX4" fmla="*/ 2441321 w 2441321"/>
              <a:gd name="connsiteY4" fmla="*/ 0 h 13716"/>
              <a:gd name="connsiteX5" fmla="*/ 2441321 w 2441321"/>
              <a:gd name="connsiteY5" fmla="*/ 13716 h 13716"/>
              <a:gd name="connsiteX6" fmla="*/ 1879817 w 2441321"/>
              <a:gd name="connsiteY6" fmla="*/ 13716 h 13716"/>
              <a:gd name="connsiteX7" fmla="*/ 1318313 w 2441321"/>
              <a:gd name="connsiteY7" fmla="*/ 13716 h 13716"/>
              <a:gd name="connsiteX8" fmla="*/ 659157 w 2441321"/>
              <a:gd name="connsiteY8" fmla="*/ 13716 h 13716"/>
              <a:gd name="connsiteX9" fmla="*/ 0 w 2441321"/>
              <a:gd name="connsiteY9" fmla="*/ 13716 h 13716"/>
              <a:gd name="connsiteX10" fmla="*/ 0 w 2441321"/>
              <a:gd name="connsiteY10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3716" fill="none" extrusionOk="0">
                <a:moveTo>
                  <a:pt x="0" y="0"/>
                </a:moveTo>
                <a:cubicBezTo>
                  <a:pt x="280302" y="-6619"/>
                  <a:pt x="363201" y="4913"/>
                  <a:pt x="585917" y="0"/>
                </a:cubicBezTo>
                <a:cubicBezTo>
                  <a:pt x="832357" y="-10107"/>
                  <a:pt x="996738" y="-34312"/>
                  <a:pt x="1196247" y="0"/>
                </a:cubicBezTo>
                <a:cubicBezTo>
                  <a:pt x="1357180" y="16623"/>
                  <a:pt x="1575042" y="-11041"/>
                  <a:pt x="1806578" y="0"/>
                </a:cubicBezTo>
                <a:cubicBezTo>
                  <a:pt x="2016334" y="246"/>
                  <a:pt x="2239353" y="-8732"/>
                  <a:pt x="2441321" y="0"/>
                </a:cubicBezTo>
                <a:cubicBezTo>
                  <a:pt x="2440988" y="3698"/>
                  <a:pt x="2440649" y="9400"/>
                  <a:pt x="2441321" y="13716"/>
                </a:cubicBezTo>
                <a:cubicBezTo>
                  <a:pt x="2159375" y="44437"/>
                  <a:pt x="2054495" y="41094"/>
                  <a:pt x="1830991" y="13716"/>
                </a:cubicBezTo>
                <a:cubicBezTo>
                  <a:pt x="1615846" y="2937"/>
                  <a:pt x="1521674" y="-9994"/>
                  <a:pt x="1269487" y="13716"/>
                </a:cubicBezTo>
                <a:cubicBezTo>
                  <a:pt x="1019660" y="49388"/>
                  <a:pt x="886911" y="37779"/>
                  <a:pt x="707983" y="13716"/>
                </a:cubicBezTo>
                <a:cubicBezTo>
                  <a:pt x="523434" y="22749"/>
                  <a:pt x="307885" y="29744"/>
                  <a:pt x="0" y="13716"/>
                </a:cubicBezTo>
                <a:cubicBezTo>
                  <a:pt x="-361" y="7755"/>
                  <a:pt x="-276" y="2718"/>
                  <a:pt x="0" y="0"/>
                </a:cubicBezTo>
                <a:close/>
              </a:path>
              <a:path w="2441321" h="13716" stroke="0" extrusionOk="0">
                <a:moveTo>
                  <a:pt x="0" y="0"/>
                </a:moveTo>
                <a:cubicBezTo>
                  <a:pt x="212126" y="-10265"/>
                  <a:pt x="442910" y="-11728"/>
                  <a:pt x="585917" y="0"/>
                </a:cubicBezTo>
                <a:cubicBezTo>
                  <a:pt x="724579" y="21751"/>
                  <a:pt x="879365" y="-33198"/>
                  <a:pt x="1123008" y="0"/>
                </a:cubicBezTo>
                <a:cubicBezTo>
                  <a:pt x="1377247" y="11220"/>
                  <a:pt x="1597861" y="-34280"/>
                  <a:pt x="1782164" y="0"/>
                </a:cubicBezTo>
                <a:cubicBezTo>
                  <a:pt x="1975975" y="-3055"/>
                  <a:pt x="2116392" y="-15531"/>
                  <a:pt x="2441321" y="0"/>
                </a:cubicBezTo>
                <a:cubicBezTo>
                  <a:pt x="2441197" y="4300"/>
                  <a:pt x="2441101" y="8760"/>
                  <a:pt x="2441321" y="13716"/>
                </a:cubicBezTo>
                <a:cubicBezTo>
                  <a:pt x="2180658" y="13750"/>
                  <a:pt x="2084222" y="1362"/>
                  <a:pt x="1879817" y="13716"/>
                </a:cubicBezTo>
                <a:cubicBezTo>
                  <a:pt x="1668182" y="11650"/>
                  <a:pt x="1551159" y="-11049"/>
                  <a:pt x="1318313" y="13716"/>
                </a:cubicBezTo>
                <a:cubicBezTo>
                  <a:pt x="1059871" y="51823"/>
                  <a:pt x="901959" y="19259"/>
                  <a:pt x="659157" y="13716"/>
                </a:cubicBezTo>
                <a:cubicBezTo>
                  <a:pt x="444692" y="23911"/>
                  <a:pt x="245032" y="35310"/>
                  <a:pt x="0" y="13716"/>
                </a:cubicBezTo>
                <a:cubicBezTo>
                  <a:pt x="124" y="7937"/>
                  <a:pt x="389" y="2990"/>
                  <a:pt x="0" y="0"/>
                </a:cubicBezTo>
                <a:close/>
              </a:path>
              <a:path w="2441321" h="13716" fill="none" stroke="0" extrusionOk="0">
                <a:moveTo>
                  <a:pt x="0" y="0"/>
                </a:moveTo>
                <a:cubicBezTo>
                  <a:pt x="265389" y="-22361"/>
                  <a:pt x="344845" y="-65"/>
                  <a:pt x="585917" y="0"/>
                </a:cubicBezTo>
                <a:cubicBezTo>
                  <a:pt x="858472" y="13102"/>
                  <a:pt x="949265" y="-8078"/>
                  <a:pt x="1196247" y="0"/>
                </a:cubicBezTo>
                <a:cubicBezTo>
                  <a:pt x="1379248" y="30707"/>
                  <a:pt x="1585336" y="24963"/>
                  <a:pt x="1806578" y="0"/>
                </a:cubicBezTo>
                <a:cubicBezTo>
                  <a:pt x="1986731" y="-19207"/>
                  <a:pt x="2264933" y="16601"/>
                  <a:pt x="2441321" y="0"/>
                </a:cubicBezTo>
                <a:cubicBezTo>
                  <a:pt x="2441661" y="4449"/>
                  <a:pt x="2442057" y="7876"/>
                  <a:pt x="2441321" y="13716"/>
                </a:cubicBezTo>
                <a:cubicBezTo>
                  <a:pt x="2149099" y="22776"/>
                  <a:pt x="2027305" y="51898"/>
                  <a:pt x="1830991" y="13716"/>
                </a:cubicBezTo>
                <a:cubicBezTo>
                  <a:pt x="1614571" y="-23336"/>
                  <a:pt x="1500998" y="6155"/>
                  <a:pt x="1269487" y="13716"/>
                </a:cubicBezTo>
                <a:cubicBezTo>
                  <a:pt x="1042399" y="33262"/>
                  <a:pt x="927922" y="41250"/>
                  <a:pt x="707983" y="13716"/>
                </a:cubicBezTo>
                <a:cubicBezTo>
                  <a:pt x="502575" y="-9952"/>
                  <a:pt x="350393" y="29927"/>
                  <a:pt x="0" y="13716"/>
                </a:cubicBezTo>
                <a:cubicBezTo>
                  <a:pt x="-248" y="8631"/>
                  <a:pt x="228" y="313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441321"/>
                      <a:gd name="connsiteY0" fmla="*/ 0 h 13716"/>
                      <a:gd name="connsiteX1" fmla="*/ 585917 w 2441321"/>
                      <a:gd name="connsiteY1" fmla="*/ 0 h 13716"/>
                      <a:gd name="connsiteX2" fmla="*/ 1196247 w 2441321"/>
                      <a:gd name="connsiteY2" fmla="*/ 0 h 13716"/>
                      <a:gd name="connsiteX3" fmla="*/ 1806578 w 2441321"/>
                      <a:gd name="connsiteY3" fmla="*/ 0 h 13716"/>
                      <a:gd name="connsiteX4" fmla="*/ 2441321 w 2441321"/>
                      <a:gd name="connsiteY4" fmla="*/ 0 h 13716"/>
                      <a:gd name="connsiteX5" fmla="*/ 2441321 w 2441321"/>
                      <a:gd name="connsiteY5" fmla="*/ 13716 h 13716"/>
                      <a:gd name="connsiteX6" fmla="*/ 1830991 w 2441321"/>
                      <a:gd name="connsiteY6" fmla="*/ 13716 h 13716"/>
                      <a:gd name="connsiteX7" fmla="*/ 1269487 w 2441321"/>
                      <a:gd name="connsiteY7" fmla="*/ 13716 h 13716"/>
                      <a:gd name="connsiteX8" fmla="*/ 707983 w 2441321"/>
                      <a:gd name="connsiteY8" fmla="*/ 13716 h 13716"/>
                      <a:gd name="connsiteX9" fmla="*/ 0 w 2441321"/>
                      <a:gd name="connsiteY9" fmla="*/ 13716 h 13716"/>
                      <a:gd name="connsiteX10" fmla="*/ 0 w 2441321"/>
                      <a:gd name="connsiteY10" fmla="*/ 0 h 13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41321" h="13716" fill="none" extrusionOk="0">
                        <a:moveTo>
                          <a:pt x="0" y="0"/>
                        </a:moveTo>
                        <a:cubicBezTo>
                          <a:pt x="273217" y="-17533"/>
                          <a:pt x="355785" y="-4171"/>
                          <a:pt x="585917" y="0"/>
                        </a:cubicBezTo>
                        <a:cubicBezTo>
                          <a:pt x="816049" y="4171"/>
                          <a:pt x="991446" y="-9419"/>
                          <a:pt x="1196247" y="0"/>
                        </a:cubicBezTo>
                        <a:cubicBezTo>
                          <a:pt x="1401048" y="9419"/>
                          <a:pt x="1589984" y="-731"/>
                          <a:pt x="1806578" y="0"/>
                        </a:cubicBezTo>
                        <a:cubicBezTo>
                          <a:pt x="2023172" y="731"/>
                          <a:pt x="2247754" y="8393"/>
                          <a:pt x="2441321" y="0"/>
                        </a:cubicBezTo>
                        <a:cubicBezTo>
                          <a:pt x="2440939" y="4363"/>
                          <a:pt x="2441580" y="8857"/>
                          <a:pt x="2441321" y="13716"/>
                        </a:cubicBezTo>
                        <a:cubicBezTo>
                          <a:pt x="2169723" y="25934"/>
                          <a:pt x="2045712" y="34568"/>
                          <a:pt x="1830991" y="13716"/>
                        </a:cubicBezTo>
                        <a:cubicBezTo>
                          <a:pt x="1616270" y="-7136"/>
                          <a:pt x="1505876" y="-623"/>
                          <a:pt x="1269487" y="13716"/>
                        </a:cubicBezTo>
                        <a:cubicBezTo>
                          <a:pt x="1033098" y="28055"/>
                          <a:pt x="908661" y="36619"/>
                          <a:pt x="707983" y="13716"/>
                        </a:cubicBezTo>
                        <a:cubicBezTo>
                          <a:pt x="507305" y="-9187"/>
                          <a:pt x="333592" y="16187"/>
                          <a:pt x="0" y="13716"/>
                        </a:cubicBezTo>
                        <a:cubicBezTo>
                          <a:pt x="-459" y="8317"/>
                          <a:pt x="190" y="2744"/>
                          <a:pt x="0" y="0"/>
                        </a:cubicBezTo>
                        <a:close/>
                      </a:path>
                      <a:path w="2441321" h="13716" stroke="0" extrusionOk="0">
                        <a:moveTo>
                          <a:pt x="0" y="0"/>
                        </a:moveTo>
                        <a:cubicBezTo>
                          <a:pt x="207071" y="-14617"/>
                          <a:pt x="444194" y="-15606"/>
                          <a:pt x="585917" y="0"/>
                        </a:cubicBezTo>
                        <a:cubicBezTo>
                          <a:pt x="727640" y="15606"/>
                          <a:pt x="904326" y="-79"/>
                          <a:pt x="1123008" y="0"/>
                        </a:cubicBezTo>
                        <a:cubicBezTo>
                          <a:pt x="1341690" y="79"/>
                          <a:pt x="1600014" y="10401"/>
                          <a:pt x="1782164" y="0"/>
                        </a:cubicBezTo>
                        <a:cubicBezTo>
                          <a:pt x="1964314" y="-10401"/>
                          <a:pt x="2143537" y="-21488"/>
                          <a:pt x="2441321" y="0"/>
                        </a:cubicBezTo>
                        <a:cubicBezTo>
                          <a:pt x="2441507" y="3335"/>
                          <a:pt x="2441322" y="9457"/>
                          <a:pt x="2441321" y="13716"/>
                        </a:cubicBezTo>
                        <a:cubicBezTo>
                          <a:pt x="2166745" y="24201"/>
                          <a:pt x="2078726" y="10904"/>
                          <a:pt x="1879817" y="13716"/>
                        </a:cubicBezTo>
                        <a:cubicBezTo>
                          <a:pt x="1680908" y="16528"/>
                          <a:pt x="1548770" y="-8699"/>
                          <a:pt x="1318313" y="13716"/>
                        </a:cubicBezTo>
                        <a:cubicBezTo>
                          <a:pt x="1087856" y="36131"/>
                          <a:pt x="894613" y="-645"/>
                          <a:pt x="659157" y="13716"/>
                        </a:cubicBezTo>
                        <a:cubicBezTo>
                          <a:pt x="423701" y="28077"/>
                          <a:pt x="246611" y="29403"/>
                          <a:pt x="0" y="13716"/>
                        </a:cubicBezTo>
                        <a:cubicBezTo>
                          <a:pt x="-120" y="7867"/>
                          <a:pt x="674" y="391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67268-16F4-4B4A-83DA-EE67E3CAB4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3201" y="2105406"/>
            <a:ext cx="4675102" cy="2489454"/>
          </a:xfrm>
        </p:spPr>
        <p:txBody>
          <a:bodyPr vert="horz" lIns="91440" tIns="45720" rIns="91440" bIns="45720" rtlCol="0" anchor="t">
            <a:normAutofit fontScale="25000" lnSpcReduction="20000"/>
          </a:bodyPr>
          <a:lstStyle/>
          <a:p>
            <a:pPr indent="-457200">
              <a:lnSpc>
                <a:spcPct val="120000"/>
              </a:lnSpc>
            </a:pPr>
            <a:r>
              <a:rPr lang="en-US" sz="8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Destination: </a:t>
            </a:r>
            <a:r>
              <a:rPr lang="en-US" sz="8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Going from Beşiktaş to </a:t>
            </a:r>
            <a:r>
              <a:rPr lang="en-US" sz="8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Levent</a:t>
            </a:r>
            <a:r>
              <a:rPr lang="en-US" sz="8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8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everyweek</a:t>
            </a:r>
            <a:r>
              <a:rPr lang="en-US" sz="8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days.</a:t>
            </a:r>
          </a:p>
          <a:p>
            <a:pPr marL="342900" indent="-342900" defTabSz="914400">
              <a:lnSpc>
                <a:spcPct val="120000"/>
              </a:lnSpc>
            </a:pPr>
            <a:r>
              <a:rPr lang="en-US" sz="8000" dirty="0">
                <a:latin typeface="Arial" panose="020B0604020202020204" pitchFamily="34" charset="0"/>
                <a:cs typeface="Arial" panose="020B0604020202020204" pitchFamily="34" charset="0"/>
              </a:rPr>
              <a:t>High car price</a:t>
            </a:r>
          </a:p>
          <a:p>
            <a:pPr marL="342900" indent="-342900" defTabSz="914400">
              <a:lnSpc>
                <a:spcPct val="120000"/>
              </a:lnSpc>
            </a:pPr>
            <a:r>
              <a:rPr lang="en-US" sz="80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Sensitive about sustainability</a:t>
            </a:r>
          </a:p>
          <a:p>
            <a:pPr marL="342900" indent="-342900" defTabSz="914400">
              <a:lnSpc>
                <a:spcPct val="120000"/>
              </a:lnSpc>
            </a:pPr>
            <a:r>
              <a:rPr lang="en-US" sz="8000" dirty="0">
                <a:latin typeface="Arial" panose="020B0604020202020204" pitchFamily="34" charset="0"/>
                <a:cs typeface="Arial" panose="020B0604020202020204" pitchFamily="34" charset="0"/>
              </a:rPr>
              <a:t>Anxious about public transportation because of pandemic</a:t>
            </a:r>
          </a:p>
          <a:p>
            <a:pPr marL="342900" indent="-342900" defTabSz="914400">
              <a:lnSpc>
                <a:spcPct val="120000"/>
              </a:lnSpc>
            </a:pPr>
            <a:r>
              <a:rPr lang="en-US" sz="8000" dirty="0">
                <a:latin typeface="Arial" panose="020B0604020202020204" pitchFamily="34" charset="0"/>
                <a:cs typeface="Arial" panose="020B0604020202020204" pitchFamily="34" charset="0"/>
              </a:rPr>
              <a:t>Wants to meet with new friends</a:t>
            </a:r>
          </a:p>
          <a:p>
            <a:pPr marL="342900" indent="-342900" defTabSz="914400">
              <a:lnSpc>
                <a:spcPct val="120000"/>
              </a:lnSpc>
            </a:pPr>
            <a:r>
              <a:rPr lang="en-US" sz="8000" dirty="0">
                <a:latin typeface="Arial" panose="020B0604020202020204" pitchFamily="34" charset="0"/>
                <a:cs typeface="Arial" panose="020B0604020202020204" pitchFamily="34" charset="0"/>
              </a:rPr>
              <a:t>Gain new experiences</a:t>
            </a:r>
          </a:p>
          <a:p>
            <a:pPr marL="342900" indent="-342900" defTabSz="914400">
              <a:lnSpc>
                <a:spcPct val="90000"/>
              </a:lnSpc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defTabSz="914400">
              <a:lnSpc>
                <a:spcPct val="90000"/>
              </a:lnSpc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defTabSz="914400">
              <a:lnSpc>
                <a:spcPct val="90000"/>
              </a:lnSpc>
              <a:buNone/>
            </a:pPr>
            <a:endParaRPr lang="en-US" sz="22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defTabSz="914400">
              <a:lnSpc>
                <a:spcPct val="90000"/>
              </a:lnSpc>
              <a:buNone/>
            </a:pPr>
            <a:endParaRPr lang="en-US" sz="17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9C68082-243C-45E5-B487-153D4CBA6596}"/>
              </a:ext>
            </a:extLst>
          </p:cNvPr>
          <p:cNvGrpSpPr/>
          <p:nvPr/>
        </p:nvGrpSpPr>
        <p:grpSpPr>
          <a:xfrm>
            <a:off x="5028273" y="679653"/>
            <a:ext cx="4075717" cy="3915207"/>
            <a:chOff x="0" y="0"/>
            <a:chExt cx="890933" cy="890933"/>
          </a:xfrm>
        </p:grpSpPr>
        <p:pic>
          <p:nvPicPr>
            <p:cNvPr id="5" name="Picture 4" descr="Icon&#10;&#10;Description automatically generated">
              <a:extLst>
                <a:ext uri="{FF2B5EF4-FFF2-40B4-BE49-F238E27FC236}">
                  <a16:creationId xmlns:a16="http://schemas.microsoft.com/office/drawing/2014/main" id="{954900E9-FA48-4F27-B71D-320ABA9BF7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005" y="108321"/>
              <a:ext cx="776461" cy="776461"/>
            </a:xfrm>
            <a:prstGeom prst="rect">
              <a:avLst/>
            </a:prstGeom>
          </p:spPr>
        </p:pic>
        <p:pic>
          <p:nvPicPr>
            <p:cNvPr id="6" name="Picture 5" descr="Icon&#10;&#10;Description automatically generated">
              <a:extLst>
                <a:ext uri="{FF2B5EF4-FFF2-40B4-BE49-F238E27FC236}">
                  <a16:creationId xmlns:a16="http://schemas.microsoft.com/office/drawing/2014/main" id="{60B0539A-2BD0-4829-9FAD-525DF5B90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890933" cy="8909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2815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553952-9B9E-404A-A20D-31E7C7D20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0" y="244026"/>
            <a:ext cx="3733950" cy="14676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Lukas’s </a:t>
            </a:r>
            <a:r>
              <a:rPr lang="en-US" sz="28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Needs, </a:t>
            </a:r>
            <a:r>
              <a:rPr lang="en-US" sz="2800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Expectations,a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nd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Pain Points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20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60" y="1940245"/>
            <a:ext cx="2606040" cy="13716"/>
          </a:xfrm>
          <a:custGeom>
            <a:avLst/>
            <a:gdLst>
              <a:gd name="connsiteX0" fmla="*/ 0 w 2606040"/>
              <a:gd name="connsiteY0" fmla="*/ 0 h 13716"/>
              <a:gd name="connsiteX1" fmla="*/ 625450 w 2606040"/>
              <a:gd name="connsiteY1" fmla="*/ 0 h 13716"/>
              <a:gd name="connsiteX2" fmla="*/ 1224839 w 2606040"/>
              <a:gd name="connsiteY2" fmla="*/ 0 h 13716"/>
              <a:gd name="connsiteX3" fmla="*/ 1824228 w 2606040"/>
              <a:gd name="connsiteY3" fmla="*/ 0 h 13716"/>
              <a:gd name="connsiteX4" fmla="*/ 2606040 w 2606040"/>
              <a:gd name="connsiteY4" fmla="*/ 0 h 13716"/>
              <a:gd name="connsiteX5" fmla="*/ 2606040 w 2606040"/>
              <a:gd name="connsiteY5" fmla="*/ 13716 h 13716"/>
              <a:gd name="connsiteX6" fmla="*/ 1902409 w 2606040"/>
              <a:gd name="connsiteY6" fmla="*/ 13716 h 13716"/>
              <a:gd name="connsiteX7" fmla="*/ 1276960 w 2606040"/>
              <a:gd name="connsiteY7" fmla="*/ 13716 h 13716"/>
              <a:gd name="connsiteX8" fmla="*/ 677570 w 2606040"/>
              <a:gd name="connsiteY8" fmla="*/ 13716 h 13716"/>
              <a:gd name="connsiteX9" fmla="*/ 0 w 2606040"/>
              <a:gd name="connsiteY9" fmla="*/ 13716 h 13716"/>
              <a:gd name="connsiteX10" fmla="*/ 0 w 2606040"/>
              <a:gd name="connsiteY10" fmla="*/ 0 h 13716"/>
              <a:gd name="connsiteX0" fmla="*/ 0 w 2606040"/>
              <a:gd name="connsiteY0" fmla="*/ 0 h 13716"/>
              <a:gd name="connsiteX1" fmla="*/ 599389 w 2606040"/>
              <a:gd name="connsiteY1" fmla="*/ 0 h 13716"/>
              <a:gd name="connsiteX2" fmla="*/ 1303020 w 2606040"/>
              <a:gd name="connsiteY2" fmla="*/ 0 h 13716"/>
              <a:gd name="connsiteX3" fmla="*/ 1876349 w 2606040"/>
              <a:gd name="connsiteY3" fmla="*/ 0 h 13716"/>
              <a:gd name="connsiteX4" fmla="*/ 2606040 w 2606040"/>
              <a:gd name="connsiteY4" fmla="*/ 0 h 13716"/>
              <a:gd name="connsiteX5" fmla="*/ 2606040 w 2606040"/>
              <a:gd name="connsiteY5" fmla="*/ 13716 h 13716"/>
              <a:gd name="connsiteX6" fmla="*/ 1980590 w 2606040"/>
              <a:gd name="connsiteY6" fmla="*/ 13716 h 13716"/>
              <a:gd name="connsiteX7" fmla="*/ 1276960 w 2606040"/>
              <a:gd name="connsiteY7" fmla="*/ 13716 h 13716"/>
              <a:gd name="connsiteX8" fmla="*/ 651510 w 2606040"/>
              <a:gd name="connsiteY8" fmla="*/ 13716 h 13716"/>
              <a:gd name="connsiteX9" fmla="*/ 0 w 2606040"/>
              <a:gd name="connsiteY9" fmla="*/ 13716 h 13716"/>
              <a:gd name="connsiteX10" fmla="*/ 0 w 2606040"/>
              <a:gd name="connsiteY10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06040" h="13716" fill="none" extrusionOk="0">
                <a:moveTo>
                  <a:pt x="0" y="0"/>
                </a:moveTo>
                <a:cubicBezTo>
                  <a:pt x="211079" y="-22080"/>
                  <a:pt x="479378" y="-26537"/>
                  <a:pt x="625450" y="0"/>
                </a:cubicBezTo>
                <a:cubicBezTo>
                  <a:pt x="925937" y="-4758"/>
                  <a:pt x="973176" y="15739"/>
                  <a:pt x="1224839" y="0"/>
                </a:cubicBezTo>
                <a:cubicBezTo>
                  <a:pt x="1479663" y="-11328"/>
                  <a:pt x="1566636" y="18697"/>
                  <a:pt x="1824228" y="0"/>
                </a:cubicBezTo>
                <a:cubicBezTo>
                  <a:pt x="2086799" y="-72665"/>
                  <a:pt x="2306223" y="-891"/>
                  <a:pt x="2606040" y="0"/>
                </a:cubicBezTo>
                <a:cubicBezTo>
                  <a:pt x="2605838" y="5689"/>
                  <a:pt x="2605775" y="8075"/>
                  <a:pt x="2606040" y="13716"/>
                </a:cubicBezTo>
                <a:cubicBezTo>
                  <a:pt x="2260204" y="24770"/>
                  <a:pt x="2175708" y="1042"/>
                  <a:pt x="1902409" y="13716"/>
                </a:cubicBezTo>
                <a:cubicBezTo>
                  <a:pt x="1638502" y="36492"/>
                  <a:pt x="1460923" y="-20841"/>
                  <a:pt x="1276960" y="13716"/>
                </a:cubicBezTo>
                <a:cubicBezTo>
                  <a:pt x="1057717" y="9789"/>
                  <a:pt x="867956" y="-2252"/>
                  <a:pt x="677570" y="13716"/>
                </a:cubicBezTo>
                <a:cubicBezTo>
                  <a:pt x="457951" y="28801"/>
                  <a:pt x="189752" y="50816"/>
                  <a:pt x="0" y="13716"/>
                </a:cubicBezTo>
                <a:cubicBezTo>
                  <a:pt x="468" y="10483"/>
                  <a:pt x="836" y="5117"/>
                  <a:pt x="0" y="0"/>
                </a:cubicBezTo>
                <a:close/>
              </a:path>
              <a:path w="2606040" h="13716" stroke="0" extrusionOk="0">
                <a:moveTo>
                  <a:pt x="0" y="0"/>
                </a:moveTo>
                <a:cubicBezTo>
                  <a:pt x="172759" y="3236"/>
                  <a:pt x="361166" y="-13413"/>
                  <a:pt x="599389" y="0"/>
                </a:cubicBezTo>
                <a:cubicBezTo>
                  <a:pt x="841226" y="37042"/>
                  <a:pt x="968991" y="14587"/>
                  <a:pt x="1303020" y="0"/>
                </a:cubicBezTo>
                <a:cubicBezTo>
                  <a:pt x="1643101" y="-7120"/>
                  <a:pt x="1717813" y="7213"/>
                  <a:pt x="1876349" y="0"/>
                </a:cubicBezTo>
                <a:cubicBezTo>
                  <a:pt x="2036762" y="-14138"/>
                  <a:pt x="2426397" y="-4451"/>
                  <a:pt x="2606040" y="0"/>
                </a:cubicBezTo>
                <a:cubicBezTo>
                  <a:pt x="2607080" y="4836"/>
                  <a:pt x="2606317" y="7740"/>
                  <a:pt x="2606040" y="13716"/>
                </a:cubicBezTo>
                <a:cubicBezTo>
                  <a:pt x="2347059" y="-1948"/>
                  <a:pt x="2192004" y="4234"/>
                  <a:pt x="1980590" y="13716"/>
                </a:cubicBezTo>
                <a:cubicBezTo>
                  <a:pt x="1783984" y="-14317"/>
                  <a:pt x="1487673" y="41336"/>
                  <a:pt x="1276960" y="13716"/>
                </a:cubicBezTo>
                <a:cubicBezTo>
                  <a:pt x="1087111" y="-41823"/>
                  <a:pt x="879204" y="42195"/>
                  <a:pt x="651510" y="13716"/>
                </a:cubicBezTo>
                <a:cubicBezTo>
                  <a:pt x="430798" y="-32336"/>
                  <a:pt x="132889" y="-38039"/>
                  <a:pt x="0" y="13716"/>
                </a:cubicBezTo>
                <a:cubicBezTo>
                  <a:pt x="1109" y="8984"/>
                  <a:pt x="330" y="5748"/>
                  <a:pt x="0" y="0"/>
                </a:cubicBezTo>
                <a:close/>
              </a:path>
              <a:path w="2606040" h="13716" fill="none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27712" y="6878"/>
                  <a:pt x="971143" y="7084"/>
                  <a:pt x="1224839" y="0"/>
                </a:cubicBezTo>
                <a:cubicBezTo>
                  <a:pt x="1477775" y="-16815"/>
                  <a:pt x="1569904" y="19146"/>
                  <a:pt x="1824228" y="0"/>
                </a:cubicBezTo>
                <a:cubicBezTo>
                  <a:pt x="2055206" y="24867"/>
                  <a:pt x="2317192" y="-62872"/>
                  <a:pt x="2606040" y="0"/>
                </a:cubicBezTo>
                <a:cubicBezTo>
                  <a:pt x="2605859" y="5467"/>
                  <a:pt x="2605677" y="7416"/>
                  <a:pt x="2606040" y="13716"/>
                </a:cubicBezTo>
                <a:cubicBezTo>
                  <a:pt x="2234648" y="22404"/>
                  <a:pt x="2180202" y="-14933"/>
                  <a:pt x="1902409" y="13716"/>
                </a:cubicBezTo>
                <a:cubicBezTo>
                  <a:pt x="1635562" y="42622"/>
                  <a:pt x="1477339" y="222"/>
                  <a:pt x="1276960" y="13716"/>
                </a:cubicBezTo>
                <a:cubicBezTo>
                  <a:pt x="1058094" y="62350"/>
                  <a:pt x="904206" y="-25208"/>
                  <a:pt x="677570" y="13716"/>
                </a:cubicBezTo>
                <a:cubicBezTo>
                  <a:pt x="485746" y="10141"/>
                  <a:pt x="195925" y="28433"/>
                  <a:pt x="0" y="13716"/>
                </a:cubicBezTo>
                <a:cubicBezTo>
                  <a:pt x="406" y="10107"/>
                  <a:pt x="891" y="4502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custGeom>
                    <a:avLst/>
                    <a:gdLst>
                      <a:gd name="connsiteX0" fmla="*/ 0 w 2606040"/>
                      <a:gd name="connsiteY0" fmla="*/ 0 h 13716"/>
                      <a:gd name="connsiteX1" fmla="*/ 625450 w 2606040"/>
                      <a:gd name="connsiteY1" fmla="*/ 0 h 13716"/>
                      <a:gd name="connsiteX2" fmla="*/ 1224839 w 2606040"/>
                      <a:gd name="connsiteY2" fmla="*/ 0 h 13716"/>
                      <a:gd name="connsiteX3" fmla="*/ 1824228 w 2606040"/>
                      <a:gd name="connsiteY3" fmla="*/ 0 h 13716"/>
                      <a:gd name="connsiteX4" fmla="*/ 2606040 w 2606040"/>
                      <a:gd name="connsiteY4" fmla="*/ 0 h 13716"/>
                      <a:gd name="connsiteX5" fmla="*/ 2606040 w 2606040"/>
                      <a:gd name="connsiteY5" fmla="*/ 13716 h 13716"/>
                      <a:gd name="connsiteX6" fmla="*/ 1902409 w 2606040"/>
                      <a:gd name="connsiteY6" fmla="*/ 13716 h 13716"/>
                      <a:gd name="connsiteX7" fmla="*/ 1276960 w 2606040"/>
                      <a:gd name="connsiteY7" fmla="*/ 13716 h 13716"/>
                      <a:gd name="connsiteX8" fmla="*/ 677570 w 2606040"/>
                      <a:gd name="connsiteY8" fmla="*/ 13716 h 13716"/>
                      <a:gd name="connsiteX9" fmla="*/ 0 w 2606040"/>
                      <a:gd name="connsiteY9" fmla="*/ 13716 h 13716"/>
                      <a:gd name="connsiteX10" fmla="*/ 0 w 2606040"/>
                      <a:gd name="connsiteY10" fmla="*/ 0 h 13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606040" h="13716" fill="none" extrusionOk="0">
                        <a:moveTo>
                          <a:pt x="0" y="0"/>
                        </a:moveTo>
                        <a:cubicBezTo>
                          <a:pt x="266776" y="-600"/>
                          <a:pt x="322756" y="3201"/>
                          <a:pt x="625450" y="0"/>
                        </a:cubicBezTo>
                        <a:cubicBezTo>
                          <a:pt x="928144" y="-3201"/>
                          <a:pt x="968141" y="9269"/>
                          <a:pt x="1224839" y="0"/>
                        </a:cubicBezTo>
                        <a:cubicBezTo>
                          <a:pt x="1481537" y="-9269"/>
                          <a:pt x="1569059" y="21947"/>
                          <a:pt x="1824228" y="0"/>
                        </a:cubicBezTo>
                        <a:cubicBezTo>
                          <a:pt x="2079397" y="-21947"/>
                          <a:pt x="2326053" y="-10194"/>
                          <a:pt x="2606040" y="0"/>
                        </a:cubicBezTo>
                        <a:cubicBezTo>
                          <a:pt x="2605690" y="5728"/>
                          <a:pt x="2605650" y="7624"/>
                          <a:pt x="2606040" y="13716"/>
                        </a:cubicBezTo>
                        <a:cubicBezTo>
                          <a:pt x="2256758" y="26838"/>
                          <a:pt x="2173673" y="-17450"/>
                          <a:pt x="1902409" y="13716"/>
                        </a:cubicBezTo>
                        <a:cubicBezTo>
                          <a:pt x="1631145" y="44882"/>
                          <a:pt x="1461378" y="894"/>
                          <a:pt x="1276960" y="13716"/>
                        </a:cubicBezTo>
                        <a:cubicBezTo>
                          <a:pt x="1092542" y="26538"/>
                          <a:pt x="890442" y="8641"/>
                          <a:pt x="677570" y="13716"/>
                        </a:cubicBezTo>
                        <a:cubicBezTo>
                          <a:pt x="464698" y="18792"/>
                          <a:pt x="187648" y="31265"/>
                          <a:pt x="0" y="13716"/>
                        </a:cubicBezTo>
                        <a:cubicBezTo>
                          <a:pt x="-302" y="10335"/>
                          <a:pt x="417" y="4724"/>
                          <a:pt x="0" y="0"/>
                        </a:cubicBezTo>
                        <a:close/>
                      </a:path>
                      <a:path w="2606040" h="13716" stroke="0" extrusionOk="0">
                        <a:moveTo>
                          <a:pt x="0" y="0"/>
                        </a:moveTo>
                        <a:cubicBezTo>
                          <a:pt x="197231" y="3803"/>
                          <a:pt x="358914" y="-9291"/>
                          <a:pt x="599389" y="0"/>
                        </a:cubicBezTo>
                        <a:cubicBezTo>
                          <a:pt x="839864" y="9291"/>
                          <a:pt x="979371" y="8509"/>
                          <a:pt x="1303020" y="0"/>
                        </a:cubicBezTo>
                        <a:cubicBezTo>
                          <a:pt x="1626669" y="-8509"/>
                          <a:pt x="1726300" y="7440"/>
                          <a:pt x="1876349" y="0"/>
                        </a:cubicBezTo>
                        <a:cubicBezTo>
                          <a:pt x="2026398" y="-7440"/>
                          <a:pt x="2430712" y="17957"/>
                          <a:pt x="2606040" y="0"/>
                        </a:cubicBezTo>
                        <a:cubicBezTo>
                          <a:pt x="2606569" y="5071"/>
                          <a:pt x="2606315" y="7437"/>
                          <a:pt x="2606040" y="13716"/>
                        </a:cubicBezTo>
                        <a:cubicBezTo>
                          <a:pt x="2393024" y="-2332"/>
                          <a:pt x="2191161" y="34687"/>
                          <a:pt x="1980590" y="13716"/>
                        </a:cubicBezTo>
                        <a:cubicBezTo>
                          <a:pt x="1770019" y="-7255"/>
                          <a:pt x="1476440" y="31542"/>
                          <a:pt x="1276960" y="13716"/>
                        </a:cubicBezTo>
                        <a:cubicBezTo>
                          <a:pt x="1077480" y="-4110"/>
                          <a:pt x="880988" y="37553"/>
                          <a:pt x="651510" y="13716"/>
                        </a:cubicBezTo>
                        <a:cubicBezTo>
                          <a:pt x="422032" y="-10121"/>
                          <a:pt x="130744" y="-6519"/>
                          <a:pt x="0" y="13716"/>
                        </a:cubicBezTo>
                        <a:cubicBezTo>
                          <a:pt x="198" y="8947"/>
                          <a:pt x="304" y="520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1BA77C-5626-40EA-B42D-B13EB3834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3356" y="2061176"/>
            <a:ext cx="4610276" cy="2490501"/>
          </a:xfrm>
        </p:spPr>
        <p:txBody>
          <a:bodyPr vert="horz" lIns="91440" tIns="45720" rIns="91440" bIns="45720" rtlCol="0">
            <a:noAutofit/>
          </a:bodyPr>
          <a:lstStyle/>
          <a:p>
            <a:pPr marL="400050" indent="-342900" defTabSz="914400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Earning extra income </a:t>
            </a:r>
          </a:p>
          <a:p>
            <a:pPr marL="400050" indent="-342900" defTabSz="914400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Meet with new friends</a:t>
            </a:r>
          </a:p>
          <a:p>
            <a:pPr marL="400050" indent="-342900" defTabSz="914400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Sharing his experience about EV</a:t>
            </a:r>
          </a:p>
          <a:p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Going to </a:t>
            </a:r>
            <a:r>
              <a:rPr lang="en-US" sz="2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Maslak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from Beşiktaş</a:t>
            </a:r>
          </a:p>
          <a:p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 wants to earn extra money from his ride.</a:t>
            </a:r>
          </a:p>
          <a:p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Wants to </a:t>
            </a:r>
            <a:r>
              <a:rPr lang="en-US" sz="20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contribute to sustainability. </a:t>
            </a:r>
            <a:endParaRPr lang="tr-TR" sz="2000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99338397-8595-4E75-B33D-C8ED455295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2" r="2" b="2"/>
          <a:stretch/>
        </p:blipFill>
        <p:spPr>
          <a:xfrm>
            <a:off x="5120698" y="829012"/>
            <a:ext cx="3733950" cy="3722665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95553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8E1F6B74-185B-4CC0-948D-36AE0BA2D6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579" r="9091" b="11508"/>
          <a:stretch/>
        </p:blipFill>
        <p:spPr>
          <a:xfrm>
            <a:off x="2641851" y="10"/>
            <a:ext cx="6502149" cy="51434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7317451" cy="51435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D2861F-0395-430C-ABC2-184150107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611" y="1214342"/>
            <a:ext cx="2578608" cy="485394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Our Purpose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96919" y="454343"/>
            <a:ext cx="54864" cy="411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183" y="1832610"/>
            <a:ext cx="2475738" cy="13716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DFBD1B-9406-4AE0-8A6C-7C8754359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8611" y="1974267"/>
            <a:ext cx="6798676" cy="1762924"/>
          </a:xfrm>
        </p:spPr>
        <p:txBody>
          <a:bodyPr vert="horz" lIns="91440" tIns="45720" rIns="91440" bIns="45720" rtlCol="0" anchor="t">
            <a:normAutofit fontScale="25000" lnSpcReduction="20000"/>
          </a:bodyPr>
          <a:lstStyle/>
          <a:p>
            <a:pPr marL="0" lvl="0" indent="0" defTabSz="914400">
              <a:lnSpc>
                <a:spcPct val="90000"/>
              </a:lnSpc>
              <a:spcAft>
                <a:spcPts val="600"/>
              </a:spcAft>
              <a:buNone/>
            </a:pPr>
            <a:r>
              <a:rPr lang="en-US" sz="80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Benefit For Users;</a:t>
            </a:r>
          </a:p>
          <a:p>
            <a:pPr lvl="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0" b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Less costly than owning/driving a car </a:t>
            </a:r>
            <a:endParaRPr lang="en-US" sz="8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0" b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need to find pay for parking</a:t>
            </a:r>
            <a:endParaRPr lang="en-US" sz="8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0" b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Ability to multitask ( e.g. text/check email/watch a video)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0" b="0" dirty="0" err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Aweraness</a:t>
            </a:r>
            <a:r>
              <a:rPr lang="en-US" sz="8000" b="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electrical and hybrid cars</a:t>
            </a:r>
          </a:p>
          <a:p>
            <a:pPr marL="0" lvl="0" indent="0" defTabSz="914400">
              <a:lnSpc>
                <a:spcPct val="90000"/>
              </a:lnSpc>
              <a:spcAft>
                <a:spcPts val="600"/>
              </a:spcAft>
              <a:buNone/>
            </a:pPr>
            <a:endParaRPr lang="en-US" sz="8000" b="1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defTabSz="914400">
              <a:lnSpc>
                <a:spcPct val="90000"/>
              </a:lnSpc>
              <a:spcAft>
                <a:spcPts val="600"/>
              </a:spcAft>
              <a:buNone/>
            </a:pPr>
            <a:r>
              <a:rPr lang="en-US" sz="80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 </a:t>
            </a:r>
            <a:r>
              <a:rPr lang="en-US" sz="8000" b="1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Proposotion</a:t>
            </a:r>
            <a:r>
              <a:rPr lang="en-US" sz="80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</a:p>
          <a:p>
            <a:pPr lvl="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0" b="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Contribute to Sustainability</a:t>
            </a:r>
            <a:endParaRPr lang="en-US" sz="80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Decreasing CO2 Emission</a:t>
            </a:r>
          </a:p>
          <a:p>
            <a:pPr marL="0" indent="0" defTabSz="914400">
              <a:lnSpc>
                <a:spcPct val="90000"/>
              </a:lnSpc>
              <a:buNone/>
            </a:pPr>
            <a:endParaRPr lang="en-US" sz="2200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9" name="Rectangle 12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F1553F-1BC9-494D-8C39-AD875642D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9068" y="376238"/>
            <a:ext cx="3296505" cy="12871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4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Our Product </a:t>
            </a:r>
          </a:p>
        </p:txBody>
      </p:sp>
      <p:sp>
        <p:nvSpPr>
          <p:cNvPr id="150" name="Rectangle 12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34933" cy="51435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text, monitor, screen, electronics&#10;&#10;Description automatically generated">
            <a:extLst>
              <a:ext uri="{FF2B5EF4-FFF2-40B4-BE49-F238E27FC236}">
                <a16:creationId xmlns:a16="http://schemas.microsoft.com/office/drawing/2014/main" id="{850E10BE-2580-446D-B37F-27D6D002F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427" y="142957"/>
            <a:ext cx="2450124" cy="4857585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3BF5A8-BA29-4ABA-BFD9-1953B59B6A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09202" y="1663429"/>
            <a:ext cx="3326041" cy="27828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28600" indent="0" defTabSz="914400">
              <a:lnSpc>
                <a:spcPct val="90000"/>
              </a:lnSpc>
              <a:spcAft>
                <a:spcPts val="600"/>
              </a:spcAft>
              <a:buNone/>
            </a:pPr>
            <a:r>
              <a:rPr lang="en-US" sz="2400" dirty="0"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-Register</a:t>
            </a:r>
          </a:p>
          <a:p>
            <a:pPr marL="228600" indent="0" defTabSz="914400">
              <a:lnSpc>
                <a:spcPct val="90000"/>
              </a:lnSpc>
              <a:spcAft>
                <a:spcPts val="600"/>
              </a:spcAft>
              <a:buNone/>
            </a:pPr>
            <a:r>
              <a:rPr lang="en-US" sz="2400" dirty="0">
                <a:solidFill>
                  <a:schemeClr val="tx1">
                    <a:alpha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-View Profile</a:t>
            </a:r>
          </a:p>
          <a:p>
            <a:pPr marL="228600" indent="0" defTabSz="914400">
              <a:lnSpc>
                <a:spcPct val="90000"/>
              </a:lnSpc>
              <a:spcAft>
                <a:spcPts val="600"/>
              </a:spcAft>
              <a:buNone/>
            </a:pPr>
            <a:r>
              <a:rPr lang="en-US" sz="2400" dirty="0"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-Upload Car’s Information</a:t>
            </a:r>
          </a:p>
          <a:p>
            <a:pPr marL="228600" indent="0" defTabSz="914400">
              <a:lnSpc>
                <a:spcPct val="90000"/>
              </a:lnSpc>
              <a:spcAft>
                <a:spcPts val="600"/>
              </a:spcAft>
              <a:buNone/>
            </a:pPr>
            <a:r>
              <a:rPr lang="en-US" sz="2400" dirty="0">
                <a:solidFill>
                  <a:schemeClr val="tx1">
                    <a:alpha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-View Car’s </a:t>
            </a:r>
            <a:r>
              <a:rPr lang="en-US" sz="2400" dirty="0" err="1">
                <a:solidFill>
                  <a:schemeClr val="tx1">
                    <a:alpha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Avaliablity</a:t>
            </a:r>
            <a:endParaRPr lang="en-US" sz="2400" dirty="0">
              <a:solidFill>
                <a:schemeClr val="tx1">
                  <a:alpha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1" name="Straight Connector 131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89621" y="2707795"/>
            <a:ext cx="0" cy="2429046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4857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30282F4-7190-478B-9E92-9043E4A8AB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262" y="1086141"/>
            <a:ext cx="1444752" cy="2971212"/>
          </a:xfrm>
          <a:prstGeom prst="rect">
            <a:avLst/>
          </a:prstGeom>
        </p:spPr>
      </p:pic>
      <p:pic>
        <p:nvPicPr>
          <p:cNvPr id="8" name="Picture 7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BE5BD8AB-87F1-431C-8782-10ECBFE528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1627" y="1177765"/>
            <a:ext cx="1368163" cy="2877303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C8E2214F-EE37-4379-940F-1F8993DB6E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4480" y="1088427"/>
            <a:ext cx="1447834" cy="2966642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93410A0C-0B0A-4CA9-A3FB-AB88F90FDBBF}"/>
              </a:ext>
            </a:extLst>
          </p:cNvPr>
          <p:cNvSpPr/>
          <p:nvPr/>
        </p:nvSpPr>
        <p:spPr>
          <a:xfrm>
            <a:off x="3491799" y="2552247"/>
            <a:ext cx="365878" cy="1809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17" name="Picture 16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672CFA73-BA5B-4373-AEFC-47673A0419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14748" y="1086142"/>
            <a:ext cx="1447834" cy="2966642"/>
          </a:xfrm>
          <a:prstGeom prst="rect">
            <a:avLst/>
          </a:prstGeom>
        </p:spPr>
      </p:pic>
      <p:sp>
        <p:nvSpPr>
          <p:cNvPr id="18" name="Arrow: Right 17">
            <a:extLst>
              <a:ext uri="{FF2B5EF4-FFF2-40B4-BE49-F238E27FC236}">
                <a16:creationId xmlns:a16="http://schemas.microsoft.com/office/drawing/2014/main" id="{B1832FDF-81A5-452B-92EF-88ED20339B0B}"/>
              </a:ext>
            </a:extLst>
          </p:cNvPr>
          <p:cNvSpPr/>
          <p:nvPr/>
        </p:nvSpPr>
        <p:spPr>
          <a:xfrm>
            <a:off x="5378082" y="2571747"/>
            <a:ext cx="365878" cy="1809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20" name="Picture 1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62CD244-3C0F-4127-B1FB-03330B87B8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99248" y="1086141"/>
            <a:ext cx="1444752" cy="2966642"/>
          </a:xfrm>
          <a:prstGeom prst="rect">
            <a:avLst/>
          </a:prstGeom>
        </p:spPr>
      </p:pic>
      <p:sp>
        <p:nvSpPr>
          <p:cNvPr id="21" name="Arrow: Right 20">
            <a:extLst>
              <a:ext uri="{FF2B5EF4-FFF2-40B4-BE49-F238E27FC236}">
                <a16:creationId xmlns:a16="http://schemas.microsoft.com/office/drawing/2014/main" id="{564D5012-5612-460E-815C-F52966967C5D}"/>
              </a:ext>
            </a:extLst>
          </p:cNvPr>
          <p:cNvSpPr/>
          <p:nvPr/>
        </p:nvSpPr>
        <p:spPr>
          <a:xfrm>
            <a:off x="7308933" y="2552247"/>
            <a:ext cx="365878" cy="1809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FBAAB5CD-B759-413B-8C18-4FF1BE083D34}"/>
              </a:ext>
            </a:extLst>
          </p:cNvPr>
          <p:cNvSpPr/>
          <p:nvPr/>
        </p:nvSpPr>
        <p:spPr>
          <a:xfrm>
            <a:off x="1630910" y="2571747"/>
            <a:ext cx="365878" cy="1809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66724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5F4A6-99F2-4566-A1E2-19B75504A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4092" y="2952029"/>
            <a:ext cx="2598919" cy="1415222"/>
          </a:xfrm>
        </p:spPr>
        <p:txBody>
          <a:bodyPr/>
          <a:lstStyle/>
          <a:p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U !</a:t>
            </a:r>
            <a:endParaRPr lang="tr-TR" sz="9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36C619-6716-40E5-AFBB-131DC1F8CA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40734" y="1359371"/>
            <a:ext cx="1654839" cy="1852654"/>
          </a:xfrm>
        </p:spPr>
        <p:txBody>
          <a:bodyPr/>
          <a:lstStyle/>
          <a:p>
            <a:pPr marL="158750" indent="0">
              <a:buNone/>
            </a:pPr>
            <a:r>
              <a:rPr lang="en-US" sz="9600" dirty="0"/>
              <a:t>  </a:t>
            </a:r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endParaRPr lang="tr-TR" sz="9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62773B-6C5D-4B33-8D27-9D47EB03AF68}"/>
              </a:ext>
            </a:extLst>
          </p:cNvPr>
          <p:cNvSpPr txBox="1"/>
          <p:nvPr/>
        </p:nvSpPr>
        <p:spPr>
          <a:xfrm>
            <a:off x="1782898" y="956965"/>
            <a:ext cx="64069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tx1"/>
                </a:solidFill>
              </a:rPr>
              <a:t>THANK</a:t>
            </a:r>
            <a:r>
              <a:rPr lang="en-US" sz="8800" dirty="0">
                <a:solidFill>
                  <a:schemeClr val="tx1"/>
                </a:solidFill>
              </a:rPr>
              <a:t> </a:t>
            </a:r>
            <a:endParaRPr lang="tr-TR" sz="8800" dirty="0">
              <a:solidFill>
                <a:schemeClr val="tx1"/>
              </a:solidFill>
            </a:endParaRPr>
          </a:p>
        </p:txBody>
      </p:sp>
      <p:pic>
        <p:nvPicPr>
          <p:cNvPr id="8" name="Picture 7" descr="Chart, sunburst chart&#10;&#10;Description automatically generated">
            <a:extLst>
              <a:ext uri="{FF2B5EF4-FFF2-40B4-BE49-F238E27FC236}">
                <a16:creationId xmlns:a16="http://schemas.microsoft.com/office/drawing/2014/main" id="{7A15288D-B113-462C-900B-9EF50BA9DD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6479" y="3085567"/>
            <a:ext cx="1257272" cy="125727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060104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732</TotalTime>
  <Words>225</Words>
  <Application>Microsoft Office PowerPoint</Application>
  <PresentationFormat>On-screen Show (16:9)</PresentationFormat>
  <Paragraphs>63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 Light</vt:lpstr>
      <vt:lpstr>Arial</vt:lpstr>
      <vt:lpstr>Calibri</vt:lpstr>
      <vt:lpstr>Office Theme</vt:lpstr>
      <vt:lpstr>SPARKLE </vt:lpstr>
      <vt:lpstr>THIS IS OUR TEAM</vt:lpstr>
      <vt:lpstr>PowerPoint Presentation</vt:lpstr>
      <vt:lpstr>Emma’s Needs, Expectations, and Pain Points </vt:lpstr>
      <vt:lpstr>Lukas’s Needs, Expectations,and Pain Points </vt:lpstr>
      <vt:lpstr>Our Purpose </vt:lpstr>
      <vt:lpstr>Our Product </vt:lpstr>
      <vt:lpstr>PowerPoint Presentation</vt:lpstr>
      <vt:lpstr>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Kevser Kendir</dc:creator>
  <cp:lastModifiedBy>Kevser KENDİR</cp:lastModifiedBy>
  <cp:revision>41</cp:revision>
  <dcterms:modified xsi:type="dcterms:W3CDTF">2021-12-12T09:40:22Z</dcterms:modified>
</cp:coreProperties>
</file>